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58" r:id="rId4"/>
    <p:sldId id="365" r:id="rId5"/>
    <p:sldId id="366" r:id="rId6"/>
    <p:sldId id="367" r:id="rId7"/>
    <p:sldId id="36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69" r:id="rId27"/>
    <p:sldId id="348" r:id="rId28"/>
    <p:sldId id="370" r:id="rId29"/>
    <p:sldId id="358" r:id="rId30"/>
    <p:sldId id="364" r:id="rId31"/>
    <p:sldId id="361" r:id="rId32"/>
    <p:sldId id="357" r:id="rId33"/>
    <p:sldId id="355" r:id="rId34"/>
    <p:sldId id="354" r:id="rId35"/>
    <p:sldId id="349" r:id="rId36"/>
    <p:sldId id="350" r:id="rId37"/>
    <p:sldId id="351" r:id="rId38"/>
    <p:sldId id="327" r:id="rId39"/>
    <p:sldId id="329" r:id="rId40"/>
    <p:sldId id="330" r:id="rId41"/>
    <p:sldId id="337" r:id="rId42"/>
    <p:sldId id="360" r:id="rId43"/>
    <p:sldId id="341" r:id="rId44"/>
    <p:sldId id="316" r:id="rId45"/>
    <p:sldId id="315" r:id="rId46"/>
    <p:sldId id="282" r:id="rId47"/>
    <p:sldId id="285" r:id="rId48"/>
    <p:sldId id="287" r:id="rId49"/>
    <p:sldId id="291" r:id="rId50"/>
    <p:sldId id="309" r:id="rId51"/>
  </p:sldIdLst>
  <p:sldSz cx="9144000" cy="6858000" type="screen4x3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Books</c:v>
                </c:pt>
              </c:strCache>
            </c:strRef>
          </c:tx>
          <c:cat>
            <c:strRef>
              <c:f>Sheet1!$A$2:$A$8</c:f>
              <c:strCache>
                <c:ptCount val="6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4895000</c:v>
                </c:pt>
                <c:pt idx="1">
                  <c:v>4895000</c:v>
                </c:pt>
                <c:pt idx="2">
                  <c:v>4895000</c:v>
                </c:pt>
                <c:pt idx="3">
                  <c:v>6395000</c:v>
                </c:pt>
                <c:pt idx="4">
                  <c:v>6500000</c:v>
                </c:pt>
                <c:pt idx="5">
                  <c:v>6500000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Journals &amp; Perodicals</c:v>
                </c:pt>
              </c:strCache>
            </c:strRef>
          </c:tx>
          <c:cat>
            <c:strRef>
              <c:f>Sheet1!$A$2:$A$8</c:f>
              <c:strCache>
                <c:ptCount val="6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4800000</c:v>
                </c:pt>
                <c:pt idx="1">
                  <c:v>5250000</c:v>
                </c:pt>
                <c:pt idx="2">
                  <c:v>5250000</c:v>
                </c:pt>
                <c:pt idx="3">
                  <c:v>5250000</c:v>
                </c:pt>
                <c:pt idx="4">
                  <c:v>5500000</c:v>
                </c:pt>
                <c:pt idx="5">
                  <c:v>5500000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Office Expenses</c:v>
                </c:pt>
              </c:strCache>
            </c:strRef>
          </c:tx>
          <c:cat>
            <c:strRef>
              <c:f>Sheet1!$A$2:$A$8</c:f>
              <c:strCache>
                <c:ptCount val="6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379000</c:v>
                </c:pt>
                <c:pt idx="1">
                  <c:v>379000</c:v>
                </c:pt>
                <c:pt idx="2">
                  <c:v>379000</c:v>
                </c:pt>
                <c:pt idx="3">
                  <c:v>379000</c:v>
                </c:pt>
                <c:pt idx="4">
                  <c:v>379000</c:v>
                </c:pt>
                <c:pt idx="5">
                  <c:v>379000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 Library Expenses</c:v>
                </c:pt>
              </c:strCache>
            </c:strRef>
          </c:tx>
          <c:cat>
            <c:strRef>
              <c:f>Sheet1!$A$2:$A$8</c:f>
              <c:strCache>
                <c:ptCount val="6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83000</c:v>
                </c:pt>
                <c:pt idx="1">
                  <c:v>83000</c:v>
                </c:pt>
                <c:pt idx="2">
                  <c:v>83000</c:v>
                </c:pt>
                <c:pt idx="3">
                  <c:v>83000</c:v>
                </c:pt>
                <c:pt idx="4">
                  <c:v>120000</c:v>
                </c:pt>
                <c:pt idx="5">
                  <c:v>120000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Other Repair &amp; Expenses</c:v>
                </c:pt>
              </c:strCache>
            </c:strRef>
          </c:tx>
          <c:cat>
            <c:strRef>
              <c:f>Sheet1!$A$2:$A$8</c:f>
              <c:strCache>
                <c:ptCount val="6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43000</c:v>
                </c:pt>
                <c:pt idx="1">
                  <c:v>43000</c:v>
                </c:pt>
                <c:pt idx="2">
                  <c:v>43000</c:v>
                </c:pt>
                <c:pt idx="3">
                  <c:v>43000</c:v>
                </c:pt>
                <c:pt idx="4">
                  <c:v>60000</c:v>
                </c:pt>
                <c:pt idx="5">
                  <c:v>60000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Enterainment Expenses</c:v>
                </c:pt>
              </c:strCache>
            </c:strRef>
          </c:tx>
          <c:cat>
            <c:strRef>
              <c:f>Sheet1!$A$2:$A$8</c:f>
              <c:strCache>
                <c:ptCount val="6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</c:strCache>
            </c:strRef>
          </c:cat>
          <c:val>
            <c:numRef>
              <c:f>Sheet1!$G$2:$G$8</c:f>
              <c:numCache>
                <c:formatCode>General</c:formatCode>
                <c:ptCount val="7"/>
                <c:pt idx="0">
                  <c:v>2000</c:v>
                </c:pt>
                <c:pt idx="1">
                  <c:v>2000</c:v>
                </c:pt>
                <c:pt idx="2">
                  <c:v>2000</c:v>
                </c:pt>
                <c:pt idx="3">
                  <c:v>3000</c:v>
                </c:pt>
                <c:pt idx="4">
                  <c:v>3000</c:v>
                </c:pt>
                <c:pt idx="5">
                  <c:v>30000</c:v>
                </c:pt>
              </c:numCache>
            </c:numRef>
          </c:val>
        </c:ser>
        <c:axId val="177102848"/>
        <c:axId val="177104384"/>
      </c:barChart>
      <c:catAx>
        <c:axId val="177102848"/>
        <c:scaling>
          <c:orientation val="minMax"/>
        </c:scaling>
        <c:axPos val="b"/>
        <c:majorTickMark val="none"/>
        <c:tickLblPos val="nextTo"/>
        <c:crossAx val="177104384"/>
        <c:crosses val="autoZero"/>
        <c:auto val="1"/>
        <c:lblAlgn val="ctr"/>
        <c:lblOffset val="100"/>
      </c:catAx>
      <c:valAx>
        <c:axId val="1771043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7710284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8301886792452827E-2"/>
          <c:y val="0.20626203587452632"/>
          <c:w val="0.96540880503144655"/>
          <c:h val="0.6005034039393555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Books</c:v>
                </c:pt>
              </c:strCache>
            </c:strRef>
          </c:tx>
          <c:dLbls>
            <c:dLbl>
              <c:idx val="6"/>
              <c:delete val="1"/>
            </c:dLbl>
            <c:showVal val="1"/>
          </c:dLbls>
          <c:cat>
            <c:strRef>
              <c:f>Sheet1!$A$2:$A$8</c:f>
              <c:strCache>
                <c:ptCount val="6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136507</c:v>
                </c:pt>
                <c:pt idx="1">
                  <c:v>138876</c:v>
                </c:pt>
                <c:pt idx="2">
                  <c:v>140866</c:v>
                </c:pt>
                <c:pt idx="3">
                  <c:v>142958</c:v>
                </c:pt>
                <c:pt idx="4">
                  <c:v>145615</c:v>
                </c:pt>
                <c:pt idx="5">
                  <c:v>148113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Perodicals</c:v>
                </c:pt>
              </c:strCache>
            </c:strRef>
          </c:tx>
          <c:cat>
            <c:strRef>
              <c:f>Sheet1!$A$2:$A$8</c:f>
              <c:strCache>
                <c:ptCount val="6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13091</c:v>
                </c:pt>
                <c:pt idx="1">
                  <c:v>13651</c:v>
                </c:pt>
                <c:pt idx="2">
                  <c:v>14165</c:v>
                </c:pt>
                <c:pt idx="3">
                  <c:v>14575</c:v>
                </c:pt>
                <c:pt idx="4">
                  <c:v>14575</c:v>
                </c:pt>
                <c:pt idx="5">
                  <c:v>15540</c:v>
                </c:pt>
              </c:numCache>
            </c:numRef>
          </c:val>
        </c:ser>
        <c:dLbls>
          <c:showVal val="1"/>
        </c:dLbls>
        <c:overlap val="-25"/>
        <c:axId val="177435008"/>
        <c:axId val="177436544"/>
      </c:barChart>
      <c:catAx>
        <c:axId val="177435008"/>
        <c:scaling>
          <c:orientation val="minMax"/>
        </c:scaling>
        <c:axPos val="b"/>
        <c:majorTickMark val="none"/>
        <c:tickLblPos val="nextTo"/>
        <c:crossAx val="177436544"/>
        <c:crosses val="autoZero"/>
        <c:auto val="1"/>
        <c:lblAlgn val="ctr"/>
        <c:lblOffset val="100"/>
      </c:catAx>
      <c:valAx>
        <c:axId val="17743654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774350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5761947209429051"/>
          <c:y val="0.12691695400642874"/>
          <c:w val="0.29733954835834198"/>
          <c:h val="0.11742016807002618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5558" cy="501094"/>
          </a:xfrm>
          <a:prstGeom prst="rect">
            <a:avLst/>
          </a:prstGeom>
        </p:spPr>
        <p:txBody>
          <a:bodyPr vert="horz" lIns="92451" tIns="46225" rIns="92451" bIns="462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8" y="3"/>
            <a:ext cx="2985558" cy="501094"/>
          </a:xfrm>
          <a:prstGeom prst="rect">
            <a:avLst/>
          </a:prstGeom>
        </p:spPr>
        <p:txBody>
          <a:bodyPr vert="horz" lIns="92451" tIns="46225" rIns="92451" bIns="46225" rtlCol="0"/>
          <a:lstStyle>
            <a:lvl1pPr algn="r">
              <a:defRPr sz="1200"/>
            </a:lvl1pPr>
          </a:lstStyle>
          <a:p>
            <a:fld id="{B15FBC3A-69E1-445A-AFBE-7CC84D539AE1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3325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1" tIns="46225" rIns="92451" bIns="462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6" y="4760400"/>
            <a:ext cx="5511800" cy="4509849"/>
          </a:xfrm>
          <a:prstGeom prst="rect">
            <a:avLst/>
          </a:prstGeom>
        </p:spPr>
        <p:txBody>
          <a:bodyPr vert="horz" lIns="92451" tIns="46225" rIns="92451" bIns="462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519055"/>
            <a:ext cx="2985558" cy="501094"/>
          </a:xfrm>
          <a:prstGeom prst="rect">
            <a:avLst/>
          </a:prstGeom>
        </p:spPr>
        <p:txBody>
          <a:bodyPr vert="horz" lIns="92451" tIns="46225" rIns="92451" bIns="462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8" y="9519055"/>
            <a:ext cx="2985558" cy="501094"/>
          </a:xfrm>
          <a:prstGeom prst="rect">
            <a:avLst/>
          </a:prstGeom>
        </p:spPr>
        <p:txBody>
          <a:bodyPr vert="horz" lIns="92451" tIns="46225" rIns="92451" bIns="46225" rtlCol="0" anchor="b"/>
          <a:lstStyle>
            <a:lvl1pPr algn="r">
              <a:defRPr sz="1200"/>
            </a:lvl1pPr>
          </a:lstStyle>
          <a:p>
            <a:fld id="{F72845F3-6566-4395-90CB-28861D7BA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845F3-6566-4395-90CB-28861D7BA85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7087-6B4C-48CD-B5B1-9EC4BFE2CF17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94DB-22FC-4D43-8B7C-1331EAFB19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crl.du.ac.in/subjectportal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839200" cy="1905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SOUTH CAMPUS LIBRARY</a:t>
            </a:r>
            <a:r>
              <a:rPr lang="en-US" sz="6600" b="1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:</a:t>
            </a:r>
            <a:br>
              <a:rPr lang="en-US" sz="6600" b="1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</a:br>
            <a:r>
              <a:rPr lang="en-US" sz="4800" b="1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 </a:t>
            </a:r>
            <a:r>
              <a:rPr lang="en-US" sz="5300" b="1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Information  Brochure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953000"/>
            <a:ext cx="8458200" cy="1752600"/>
          </a:xfrm>
        </p:spPr>
        <p:txBody>
          <a:bodyPr>
            <a:normAutofit lnSpcReduction="10000"/>
          </a:bodyPr>
          <a:lstStyle/>
          <a:p>
            <a:pPr algn="r"/>
            <a:endParaRPr lang="en-US" dirty="0" smtClean="0">
              <a:latin typeface="Constantia" pitchFamily="18" charset="0"/>
            </a:endParaRPr>
          </a:p>
          <a:p>
            <a:pPr algn="r"/>
            <a:endParaRPr lang="en-US" dirty="0">
              <a:latin typeface="Constantia" pitchFamily="18" charset="0"/>
            </a:endParaRPr>
          </a:p>
          <a:p>
            <a:r>
              <a:rPr lang="en-US" sz="1900" dirty="0" smtClean="0">
                <a:solidFill>
                  <a:srgbClr val="C00000"/>
                </a:solidFill>
                <a:latin typeface="Constantia" pitchFamily="18" charset="0"/>
              </a:rPr>
              <a:t>University  of Delhi South Campus</a:t>
            </a:r>
          </a:p>
          <a:p>
            <a:r>
              <a:rPr lang="en-US" sz="1900" dirty="0" smtClean="0">
                <a:solidFill>
                  <a:srgbClr val="C00000"/>
                </a:solidFill>
                <a:latin typeface="Constantia" pitchFamily="18" charset="0"/>
              </a:rPr>
              <a:t>Benito Juarez  Road, New Delhi-110021</a:t>
            </a:r>
          </a:p>
          <a:p>
            <a:pPr algn="r"/>
            <a:endParaRPr lang="en-US" sz="1900" dirty="0">
              <a:solidFill>
                <a:srgbClr val="C00000"/>
              </a:solidFill>
            </a:endParaRPr>
          </a:p>
        </p:txBody>
      </p:sp>
      <p:pic>
        <p:nvPicPr>
          <p:cNvPr id="4" name="Picture 2" descr="D:\LIBRARY PHOTOS\IMG_20160420_152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09800"/>
            <a:ext cx="830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</a:rPr>
              <a:t>GROUND FLOOR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EMS  Based Check</a:t>
            </a:r>
            <a:r>
              <a:rPr lang="en-US" sz="3200" dirty="0" smtClean="0">
                <a:latin typeface="Constantia" pitchFamily="18" charset="0"/>
                <a:cs typeface="Andalus" pitchFamily="18" charset="-78"/>
              </a:rPr>
              <a:t> point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Membership Section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</a:rPr>
              <a:t>Circulation Section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Librarian’s Office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Reference Section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Acquisition Section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E-Resource Center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</a:rPr>
              <a:t>OPAC</a:t>
            </a:r>
            <a:endParaRPr lang="en-US" dirty="0">
              <a:latin typeface="Constantia" pitchFamily="18" charset="0"/>
            </a:endParaRPr>
          </a:p>
          <a:p>
            <a:pPr marL="457200" indent="-457200">
              <a:buSzPct val="95000"/>
              <a:buFont typeface="Wingdings" pitchFamily="2" charset="2"/>
              <a:buChar char="Ø"/>
            </a:pPr>
            <a:r>
              <a:rPr lang="en-US" dirty="0">
                <a:latin typeface="Constantia" pitchFamily="18" charset="0"/>
              </a:rPr>
              <a:t>Periodical Section</a:t>
            </a:r>
          </a:p>
          <a:p>
            <a:pPr marL="457200" indent="-457200">
              <a:buSzPct val="95000"/>
              <a:buFont typeface="Wingdings" pitchFamily="2" charset="2"/>
              <a:buChar char="Ø"/>
            </a:pPr>
            <a:r>
              <a:rPr lang="en-US" dirty="0">
                <a:latin typeface="Constantia" pitchFamily="18" charset="0"/>
              </a:rPr>
              <a:t>Photocopying Facility</a:t>
            </a:r>
          </a:p>
          <a:p>
            <a:pPr marL="457200" indent="-457200">
              <a:buSzPct val="95000"/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</a:rPr>
              <a:t>Light </a:t>
            </a:r>
            <a:r>
              <a:rPr lang="en-US" dirty="0">
                <a:latin typeface="Constantia" pitchFamily="18" charset="0"/>
              </a:rPr>
              <a:t>Reading Section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Faculty Lounge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onstantia" pitchFamily="18" charset="0"/>
              </a:rPr>
              <a:t>Reading Halls I, II, III </a:t>
            </a:r>
            <a:endParaRPr lang="en-US" dirty="0" smtClean="0">
              <a:latin typeface="Constantia" pitchFamily="18" charset="0"/>
              <a:cs typeface="Andalus" pitchFamily="18" charset="-78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FIRST FLOOR </a:t>
            </a:r>
            <a:b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</a:br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(Technical Processing Section)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u="sng" dirty="0" smtClean="0">
                <a:solidFill>
                  <a:srgbClr val="C00000"/>
                </a:solidFill>
                <a:latin typeface="Constantia" pitchFamily="18" charset="0"/>
              </a:rPr>
              <a:t>HUMANITIES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latin typeface="Constantia" pitchFamily="18" charset="0"/>
              </a:rPr>
              <a:t>OPAC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Stack Area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English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Sanskrit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Hindi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Hindi-Journalism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Linguistic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Religion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Philosophy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onstantia" pitchFamily="18" charset="0"/>
              </a:rPr>
              <a:t>Fine Arts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u="sng" dirty="0" smtClean="0">
                <a:solidFill>
                  <a:srgbClr val="C00000"/>
                </a:solidFill>
                <a:latin typeface="Constantia" pitchFamily="18" charset="0"/>
              </a:rPr>
              <a:t>SOCIAL SCIENCES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latin typeface="Constantia" pitchFamily="18" charset="0"/>
              </a:rPr>
              <a:t>OPAC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onstantia" pitchFamily="18" charset="0"/>
              </a:rPr>
              <a:t>Stack Area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onstantia" pitchFamily="18" charset="0"/>
              </a:rPr>
              <a:t>Social Science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onstantia" pitchFamily="18" charset="0"/>
              </a:rPr>
              <a:t>History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onstantia" pitchFamily="18" charset="0"/>
              </a:rPr>
              <a:t>Business Economics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onstantia" pitchFamily="18" charset="0"/>
              </a:rPr>
              <a:t>Finance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onstantia" pitchFamily="18" charset="0"/>
              </a:rPr>
              <a:t>Political Science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onstantia" pitchFamily="18" charset="0"/>
              </a:rPr>
              <a:t>Sociology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latin typeface="Constantia" pitchFamily="18" charset="0"/>
              </a:rPr>
              <a:t>Reading Hall -IV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</a:rPr>
              <a:t>SECOND FLOOR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 smtClean="0">
                <a:latin typeface="Constantia" pitchFamily="18" charset="0"/>
              </a:rPr>
              <a:t>OPAC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latin typeface="Constantia" pitchFamily="18" charset="0"/>
              </a:rPr>
              <a:t>Bound Periodicals</a:t>
            </a:r>
            <a:endParaRPr lang="en-US" dirty="0">
              <a:latin typeface="Constantia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latin typeface="Constantia" pitchFamily="18" charset="0"/>
              </a:rPr>
              <a:t>Close Section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latin typeface="Constantia" pitchFamily="18" charset="0"/>
              </a:rPr>
              <a:t>Reading Hall-V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latin typeface="Constantia" pitchFamily="18" charset="0"/>
              </a:rPr>
              <a:t>Help Desk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defRPr/>
            </a:pPr>
            <a:r>
              <a:rPr lang="en-US" b="1" u="sng" dirty="0">
                <a:latin typeface="Constantia" pitchFamily="18" charset="0"/>
              </a:rPr>
              <a:t>Stack Area </a:t>
            </a:r>
            <a:r>
              <a:rPr lang="en-US" u="sng" dirty="0">
                <a:latin typeface="Constantia" pitchFamily="18" charset="0"/>
              </a:rPr>
              <a:t>: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Mathematics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Computer Science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Electronic Science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Bio-Chemistry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Bio-Physics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Genetics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Microbiology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Bio-Technology</a:t>
            </a:r>
          </a:p>
          <a:p>
            <a:pPr>
              <a:lnSpc>
                <a:spcPct val="70000"/>
              </a:lnSpc>
              <a:defRPr/>
            </a:pPr>
            <a:r>
              <a:rPr lang="en-US" dirty="0">
                <a:latin typeface="Constantia" pitchFamily="18" charset="0"/>
              </a:rPr>
              <a:t>Plant Molecular Biology</a:t>
            </a:r>
          </a:p>
          <a:p>
            <a:pPr>
              <a:lnSpc>
                <a:spcPct val="70000"/>
              </a:lnSpc>
              <a:defRPr/>
            </a:pPr>
            <a:r>
              <a:rPr lang="en-US" dirty="0" smtClean="0">
                <a:latin typeface="Constantia" pitchFamily="18" charset="0"/>
              </a:rPr>
              <a:t>Education</a:t>
            </a:r>
          </a:p>
          <a:p>
            <a:pPr>
              <a:lnSpc>
                <a:spcPct val="70000"/>
              </a:lnSpc>
              <a:defRPr/>
            </a:pPr>
            <a:r>
              <a:rPr lang="en-US" dirty="0" smtClean="0">
                <a:latin typeface="Constantia" pitchFamily="18" charset="0"/>
              </a:rPr>
              <a:t>Psychology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772400" cy="147002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THIRD FLOOR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1"/>
                </a:solidFill>
                <a:latin typeface="Constantia" pitchFamily="18" charset="0"/>
              </a:rPr>
              <a:t>IT PARK</a:t>
            </a:r>
            <a:endParaRPr lang="en-US" sz="4400" b="1" dirty="0">
              <a:solidFill>
                <a:schemeClr val="tx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LIBRARY  GOVERNANCE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81200"/>
            <a:ext cx="8153400" cy="44958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latin typeface="Constantia" pitchFamily="18" charset="0"/>
                <a:cs typeface="Andalus" pitchFamily="18" charset="-78"/>
              </a:rPr>
              <a:t>Part of DULS Federal Structure</a:t>
            </a:r>
          </a:p>
          <a:p>
            <a:pPr algn="just">
              <a:buFont typeface="Wingdings" pitchFamily="2" charset="2"/>
              <a:buChar char="§"/>
              <a:defRPr/>
            </a:pPr>
            <a:endParaRPr lang="en-US" dirty="0">
              <a:solidFill>
                <a:schemeClr val="tx1"/>
              </a:solidFill>
              <a:latin typeface="Constantia" pitchFamily="18" charset="0"/>
              <a:cs typeface="Andalus" pitchFamily="18" charset="-78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ndalus" pitchFamily="18" charset="-78"/>
              </a:rPr>
              <a:t>Reporting to Director, UDSC through a                       19 Member Library Committee</a:t>
            </a:r>
          </a:p>
          <a:p>
            <a:pPr algn="just">
              <a:buFont typeface="Wingdings" pitchFamily="2" charset="2"/>
              <a:buChar char="§"/>
              <a:defRPr/>
            </a:pPr>
            <a:endParaRPr lang="en-US" dirty="0" smtClean="0">
              <a:solidFill>
                <a:schemeClr val="tx1"/>
              </a:solidFill>
              <a:latin typeface="Constantia" pitchFamily="18" charset="0"/>
              <a:cs typeface="Andalus" pitchFamily="18" charset="-78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ndalus" pitchFamily="18" charset="-78"/>
              </a:rPr>
              <a:t>Reporting </a:t>
            </a:r>
            <a:r>
              <a:rPr lang="en-US" dirty="0">
                <a:solidFill>
                  <a:schemeClr val="tx1"/>
                </a:solidFill>
                <a:latin typeface="Constantia" pitchFamily="18" charset="0"/>
                <a:cs typeface="Andalus" pitchFamily="18" charset="-78"/>
              </a:rPr>
              <a:t>to University </a:t>
            </a:r>
            <a:r>
              <a:rPr lang="en-US" dirty="0" smtClean="0">
                <a:solidFill>
                  <a:schemeClr val="tx1"/>
                </a:solidFill>
                <a:latin typeface="Constantia" pitchFamily="18" charset="0"/>
                <a:cs typeface="Andalus" pitchFamily="18" charset="-78"/>
              </a:rPr>
              <a:t>Librarian on Policy/ Planning/HR  Issues</a:t>
            </a:r>
            <a:endParaRPr lang="en-US" dirty="0">
              <a:solidFill>
                <a:schemeClr val="tx1"/>
              </a:solidFill>
              <a:latin typeface="Constantia" pitchFamily="18" charset="0"/>
              <a:cs typeface="Andalus" pitchFamily="18" charset="-78"/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Constantia" pitchFamily="18" charset="0"/>
              <a:cs typeface="Andalus" pitchFamily="18" charset="-78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LIBRARY  RESOURCES</a:t>
            </a:r>
            <a:endParaRPr lang="en-US" sz="4800" u="sng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Financial Resources:</a:t>
            </a:r>
            <a:b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</a:br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FY -2018-19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300" dirty="0" smtClean="0">
                <a:latin typeface="Constantia" pitchFamily="18" charset="0"/>
              </a:rPr>
              <a:t>Books 					- Rs. 65,00, 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Print Journals 			- Rs. 55,00,000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Office Expenses 			- Rs. 3,79,000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Library Expanses			- Rs. 83,000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Repair &amp; Maintenance		- Rs. 43,000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Seasonal Staff 			- Rs. 1,50,000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Overtime Allowance		- Rs. 95,000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Total					   Rs.1,27,50,000</a:t>
            </a:r>
          </a:p>
          <a:p>
            <a:endParaRPr lang="en-US" dirty="0" smtClean="0">
              <a:latin typeface="Constantia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u="sng" dirty="0" err="1" smtClean="0">
                <a:solidFill>
                  <a:srgbClr val="C00000"/>
                </a:solidFill>
                <a:latin typeface="Gabriola" pitchFamily="82" charset="0"/>
              </a:rPr>
              <a:t>Finanacial</a:t>
            </a:r>
            <a:r>
              <a:rPr lang="en-US" sz="4000" b="1" u="sng" dirty="0" smtClean="0">
                <a:solidFill>
                  <a:srgbClr val="C00000"/>
                </a:solidFill>
                <a:latin typeface="Gabriola" pitchFamily="82" charset="0"/>
              </a:rPr>
              <a:t>   Resources</a:t>
            </a:r>
            <a:br>
              <a:rPr lang="en-US" sz="4000" b="1" u="sng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en-US" sz="4000" b="1" u="sng" dirty="0" smtClean="0">
                <a:solidFill>
                  <a:srgbClr val="C00000"/>
                </a:solidFill>
                <a:latin typeface="Gabriola" pitchFamily="82" charset="0"/>
              </a:rPr>
              <a:t> 2013-2014 -  2018-2019 </a:t>
            </a:r>
            <a:r>
              <a:rPr lang="en-US" dirty="0" smtClean="0">
                <a:latin typeface="Gabriola" pitchFamily="82" charset="0"/>
              </a:rPr>
              <a:t/>
            </a:r>
            <a:br>
              <a:rPr lang="en-US" dirty="0" smtClean="0">
                <a:latin typeface="Gabriola" pitchFamily="82" charset="0"/>
              </a:rPr>
            </a:br>
            <a:endParaRPr lang="en-IN" dirty="0">
              <a:latin typeface="Gabriola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295400"/>
          <a:ext cx="7772401" cy="480060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0343"/>
                <a:gridCol w="1110343"/>
                <a:gridCol w="1110343"/>
                <a:gridCol w="1110343"/>
                <a:gridCol w="1110343"/>
                <a:gridCol w="1110343"/>
                <a:gridCol w="1110343"/>
              </a:tblGrid>
              <a:tr h="6313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dirty="0"/>
                        <a:t>Budget Head 	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2013-14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2014-15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2015-16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2016-17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2017-18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2018-19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7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Books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4895000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4895000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4895000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6395000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6500000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6500000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3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Journals &amp; Periodicals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4800000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5250000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5250000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5250000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5500000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5500000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7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Office Expenses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379000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379000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379000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379000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379000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379000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3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Other Library Expenses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83000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83000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83000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83000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120000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120000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3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Other Repair &amp; maintenance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43000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43000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43000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43000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60000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60000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3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Entertainment  expenses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3000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3000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79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Total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10202000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10652000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10652000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12153000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12562000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12562000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C00000"/>
                </a:solidFill>
                <a:latin typeface="Gabriola" pitchFamily="82" charset="0"/>
              </a:rPr>
              <a:t>Financial  Resources </a:t>
            </a:r>
            <a:br>
              <a:rPr lang="en-US" b="1" u="sng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en-US" sz="3600" b="1" u="sng" dirty="0" smtClean="0">
                <a:solidFill>
                  <a:srgbClr val="C00000"/>
                </a:solidFill>
                <a:latin typeface="Gabriola" pitchFamily="82" charset="0"/>
              </a:rPr>
              <a:t>2013-2014 - 2018-2019</a:t>
            </a:r>
            <a:endParaRPr lang="en-IN" sz="3600" dirty="0">
              <a:latin typeface="Gabriola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HUMAN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Deputy Librarian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Assistant Librarian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Prof. Assistant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Semi-Professional Assistant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Stenographer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JACT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MTS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Cleaner,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Farash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Machine Operator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TOTAL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2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4	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11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3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   24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LIBRARY PROFILE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 algn="just">
              <a:buFont typeface="Arial" charset="0"/>
              <a:buChar char="•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Established in 1973 in South Extension to facilitate access  for those residing in South Delhi. </a:t>
            </a:r>
          </a:p>
          <a:p>
            <a:pPr lvl="1" algn="just">
              <a:buClr>
                <a:srgbClr val="FFFFFF"/>
              </a:buClr>
            </a:pPr>
            <a:endParaRPr lang="en-US" dirty="0" smtClean="0">
              <a:latin typeface="Constantia" pitchFamily="18" charset="0"/>
              <a:cs typeface="Andalus" pitchFamily="18" charset="-78"/>
            </a:endParaRPr>
          </a:p>
          <a:p>
            <a:pPr lvl="1" algn="just">
              <a:buFont typeface="Arial" charset="0"/>
              <a:buChar char="•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Moved to its present location on Benito Juarez Road, near </a:t>
            </a:r>
            <a:r>
              <a:rPr lang="en-US" dirty="0" err="1" smtClean="0">
                <a:latin typeface="Constantia" pitchFamily="18" charset="0"/>
                <a:cs typeface="Andalus" pitchFamily="18" charset="-78"/>
              </a:rPr>
              <a:t>Dhaula</a:t>
            </a:r>
            <a:r>
              <a:rPr lang="en-US" dirty="0" smtClean="0">
                <a:latin typeface="Constantia" pitchFamily="18" charset="0"/>
                <a:cs typeface="Andalus" pitchFamily="18" charset="-78"/>
              </a:rPr>
              <a:t> </a:t>
            </a:r>
            <a:r>
              <a:rPr lang="en-US" dirty="0" err="1" smtClean="0">
                <a:latin typeface="Constantia" pitchFamily="18" charset="0"/>
                <a:cs typeface="Andalus" pitchFamily="18" charset="-78"/>
              </a:rPr>
              <a:t>Kuan</a:t>
            </a:r>
            <a:r>
              <a:rPr lang="en-US" dirty="0" smtClean="0">
                <a:latin typeface="Constantia" pitchFamily="18" charset="0"/>
                <a:cs typeface="Andalus" pitchFamily="18" charset="-78"/>
              </a:rPr>
              <a:t>, in 1984. </a:t>
            </a:r>
          </a:p>
          <a:p>
            <a:pPr lvl="1" algn="just">
              <a:buClr>
                <a:srgbClr val="FFFFFF"/>
              </a:buClr>
            </a:pPr>
            <a:endParaRPr lang="en-US" dirty="0" smtClean="0">
              <a:latin typeface="Constantia" pitchFamily="18" charset="0"/>
              <a:cs typeface="Andalus" pitchFamily="18" charset="-78"/>
            </a:endParaRPr>
          </a:p>
          <a:p>
            <a:pPr lvl="1" algn="just">
              <a:buFont typeface="Arial" charset="0"/>
              <a:buChar char="•"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Housed in a four storey separate building, in beautiful surroundings on an elevated site at the center of the Campus and offers a congenial environment for study and research.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PRINT RESOURCES</a:t>
            </a:r>
            <a:b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</a:b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3300" dirty="0" smtClean="0">
                <a:latin typeface="Constantia" pitchFamily="18" charset="0"/>
              </a:rPr>
              <a:t>Books 					- 1, 49000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Current Journals 			- 158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Bound Volumes			- 15,000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Research Reports			- 600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CDs					-700</a:t>
            </a:r>
          </a:p>
          <a:p>
            <a:pPr algn="just"/>
            <a:r>
              <a:rPr lang="en-US" sz="3300" dirty="0" smtClean="0">
                <a:latin typeface="Constantia" pitchFamily="18" charset="0"/>
              </a:rPr>
              <a:t>Newspapers				 -16</a:t>
            </a:r>
          </a:p>
          <a:p>
            <a:pPr algn="just">
              <a:buNone/>
            </a:pPr>
            <a:r>
              <a:rPr lang="en-US" sz="3300" dirty="0" smtClean="0">
                <a:latin typeface="Constantia" pitchFamily="18" charset="0"/>
              </a:rPr>
              <a:t>------------------------------------------------------</a:t>
            </a:r>
          </a:p>
          <a:p>
            <a:pPr>
              <a:buNone/>
            </a:pPr>
            <a:r>
              <a:rPr lang="en-US" sz="3300" dirty="0" smtClean="0">
                <a:latin typeface="Constantia" pitchFamily="18" charset="0"/>
              </a:rPr>
              <a:t>	</a:t>
            </a:r>
            <a:r>
              <a:rPr lang="en-US" sz="3300" b="1" dirty="0" smtClean="0">
                <a:solidFill>
                  <a:srgbClr val="C00000"/>
                </a:solidFill>
                <a:latin typeface="Bahnschrift Light" pitchFamily="34" charset="0"/>
              </a:rPr>
              <a:t>Collection-Both Classic  &amp; Contemporary-</a:t>
            </a:r>
            <a:r>
              <a:rPr lang="en-US" sz="3300" b="1" dirty="0" err="1" smtClean="0">
                <a:solidFill>
                  <a:srgbClr val="C00000"/>
                </a:solidFill>
                <a:latin typeface="Bahnschrift Light" pitchFamily="34" charset="0"/>
              </a:rPr>
              <a:t>Research|Rare</a:t>
            </a:r>
            <a:r>
              <a:rPr lang="en-US" sz="3300" b="1" dirty="0" smtClean="0">
                <a:solidFill>
                  <a:srgbClr val="C00000"/>
                </a:solidFill>
                <a:latin typeface="Bahnschrift Light" pitchFamily="34" charset="0"/>
              </a:rPr>
              <a:t> &amp; Light Reading Sections </a:t>
            </a:r>
          </a:p>
          <a:p>
            <a:endParaRPr lang="en-US" dirty="0" smtClean="0">
              <a:latin typeface="Constantia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u="sng" smtClean="0">
                <a:solidFill>
                  <a:srgbClr val="C00000"/>
                </a:solidFill>
                <a:latin typeface="Gabriola" pitchFamily="82" charset="0"/>
              </a:rPr>
              <a:t>Collection Growth:   </a:t>
            </a:r>
            <a:r>
              <a:rPr lang="en-US" sz="4000" b="1" u="sng" dirty="0" smtClean="0">
                <a:solidFill>
                  <a:srgbClr val="C00000"/>
                </a:solidFill>
                <a:latin typeface="Gabriola" pitchFamily="82" charset="0"/>
              </a:rPr>
              <a:t/>
            </a:r>
            <a:br>
              <a:rPr lang="en-US" sz="4000" b="1" u="sng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en-US" sz="4000" b="1" u="sng" dirty="0" smtClean="0">
                <a:solidFill>
                  <a:srgbClr val="C00000"/>
                </a:solidFill>
                <a:latin typeface="Gabriola" pitchFamily="82" charset="0"/>
              </a:rPr>
              <a:t>2012-2013 to 2017-2018</a:t>
            </a:r>
            <a:endParaRPr lang="en-IN" sz="40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599" cy="18836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3000"/>
                <a:gridCol w="1208314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2012-13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2013-14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2014-15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2015-16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2016-17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2017-18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New Books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2309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2369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1990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2092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2657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2498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Total Books 134198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136507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138876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140866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142958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145615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148113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New Periodicals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602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560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514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410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875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Total Periodicals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12489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13091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13651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14165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14575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14575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15540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609600" y="3124200"/>
          <a:ext cx="80772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ONLINE  RESOURCES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Access to nearly  50 Electronic Databases: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latin typeface="Constantia" pitchFamily="18" charset="0"/>
                <a:cs typeface="Andalus" pitchFamily="18" charset="-78"/>
              </a:rPr>
              <a:t>Categories:</a:t>
            </a:r>
            <a:r>
              <a:rPr lang="en-US" dirty="0" smtClean="0">
                <a:latin typeface="Constantia" pitchFamily="18" charset="0"/>
                <a:cs typeface="Andalus" pitchFamily="18" charset="-78"/>
              </a:rPr>
              <a:t>  Reference |Citation |Financial &amp; Statistical | Full-Text Scholarly Journals |Theses&amp; Dissertations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onstantia" pitchFamily="18" charset="0"/>
                <a:cs typeface="Andalus" pitchFamily="18" charset="-78"/>
                <a:hlinkClick r:id="rId2"/>
              </a:rPr>
              <a:t>Science |Applied &amp; Life </a:t>
            </a:r>
            <a:r>
              <a:rPr lang="en-US" dirty="0" err="1" smtClean="0">
                <a:latin typeface="Constantia" pitchFamily="18" charset="0"/>
                <a:cs typeface="Andalus" pitchFamily="18" charset="-78"/>
                <a:hlinkClick r:id="rId2"/>
              </a:rPr>
              <a:t>Sciences|Social</a:t>
            </a:r>
            <a:r>
              <a:rPr lang="en-US" dirty="0" smtClean="0">
                <a:latin typeface="Constantia" pitchFamily="18" charset="0"/>
                <a:cs typeface="Andalus" pitchFamily="18" charset="-78"/>
                <a:hlinkClick r:id="rId2"/>
              </a:rPr>
              <a:t> Science| Arts&amp; Humanities | Legal Studies|</a:t>
            </a:r>
            <a:endParaRPr lang="en-US" dirty="0" smtClean="0">
              <a:latin typeface="Constantia" pitchFamily="18" charset="0"/>
              <a:cs typeface="Andalus" pitchFamily="18" charset="-78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990600"/>
          <a:ext cx="7924801" cy="45399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6708"/>
                <a:gridCol w="2679803"/>
                <a:gridCol w="1914145"/>
                <a:gridCol w="191414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/>
                        <a:t> S. No.</a:t>
                      </a:r>
                      <a:endParaRPr lang="en-IN" sz="25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500" kern="1200" dirty="0" smtClean="0"/>
                        <a:t>Category</a:t>
                      </a:r>
                      <a:endParaRPr lang="en-IN" sz="25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kern="1200" dirty="0" smtClean="0"/>
                        <a:t>No. of Books</a:t>
                      </a:r>
                      <a:endParaRPr lang="en-IN" sz="25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kern="1200" dirty="0" smtClean="0"/>
                        <a:t>No. of Days</a:t>
                      </a:r>
                      <a:endParaRPr lang="en-IN" sz="2500" dirty="0">
                        <a:latin typeface="Constant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IN" sz="1100" dirty="0" smtClean="0"/>
                        <a:t>1.</a:t>
                      </a:r>
                      <a:endParaRPr lang="en-IN" sz="11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P.G. Students (South Campus)</a:t>
                      </a:r>
                      <a:endParaRPr lang="en-IN" sz="12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4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IN" sz="1100" dirty="0" smtClean="0"/>
                        <a:t>2.</a:t>
                      </a:r>
                      <a:endParaRPr lang="en-IN" sz="11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P.G. Students (College)</a:t>
                      </a:r>
                      <a:endParaRPr lang="en-IN" sz="1200" dirty="0" smtClean="0"/>
                    </a:p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IN" sz="12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2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IN" sz="1100" dirty="0" smtClean="0"/>
                        <a:t>3.</a:t>
                      </a:r>
                      <a:endParaRPr lang="en-IN" sz="11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P.G. Diploma (Journalism)</a:t>
                      </a:r>
                      <a:endParaRPr lang="en-IN" sz="1200" dirty="0" smtClean="0"/>
                    </a:p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IN" sz="12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3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IN" sz="1100" dirty="0" smtClean="0"/>
                        <a:t>4.</a:t>
                      </a:r>
                      <a:endParaRPr lang="en-IN" sz="11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P.G. Certificate (Journalism)</a:t>
                      </a:r>
                      <a:endParaRPr lang="en-IN" sz="1200" dirty="0" smtClean="0"/>
                    </a:p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IN" sz="12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2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7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IN" sz="1100" dirty="0" smtClean="0"/>
                        <a:t>5.</a:t>
                      </a:r>
                      <a:endParaRPr lang="en-IN" sz="11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Ph.D</a:t>
                      </a:r>
                      <a:r>
                        <a:rPr lang="en-US" sz="1200" dirty="0" smtClean="0"/>
                        <a:t>/M. Phil</a:t>
                      </a:r>
                      <a:endParaRPr lang="en-IN" sz="1200" dirty="0" smtClean="0"/>
                    </a:p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IN" sz="12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6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14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IN" sz="1100" dirty="0" smtClean="0"/>
                        <a:t>6.</a:t>
                      </a:r>
                      <a:endParaRPr lang="en-IN" sz="11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Faculty Members (South Campus)</a:t>
                      </a:r>
                      <a:endParaRPr lang="en-IN" sz="1200" dirty="0" smtClean="0"/>
                    </a:p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IN" sz="12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15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14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IN" sz="1100" dirty="0" smtClean="0"/>
                        <a:t>7.</a:t>
                      </a:r>
                      <a:endParaRPr lang="en-IN" sz="11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Faculty Members (College)</a:t>
                      </a:r>
                      <a:endParaRPr lang="en-IN" sz="1200" dirty="0" smtClean="0"/>
                    </a:p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endParaRPr lang="en-IN" sz="12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/>
                        <a:t>6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14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1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IN" sz="1100" dirty="0" smtClean="0"/>
                        <a:t>8.</a:t>
                      </a:r>
                      <a:endParaRPr lang="en-IN" sz="11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/>
                        <a:t>Faculty Members (Co-operative)</a:t>
                      </a:r>
                      <a:endParaRPr lang="en-IN" sz="1200" dirty="0">
                        <a:latin typeface="Constant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4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14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4400" y="5806440"/>
          <a:ext cx="7391400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91400"/>
              </a:tblGrid>
              <a:tr h="301752">
                <a:tc>
                  <a:txBody>
                    <a:bodyPr/>
                    <a:lstStyle/>
                    <a:p>
                      <a:pPr algn="just"/>
                      <a:r>
                        <a:rPr lang="en-US" sz="1800" i="1" kern="1200" dirty="0" smtClean="0"/>
                        <a:t>A late fine of Rs. 1/- per day is charged for books returned after due date.</a:t>
                      </a:r>
                      <a:endParaRPr lang="en-IN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Members’ Privileges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LIBRARY  FACILITIES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b="1" dirty="0" smtClean="0">
                <a:latin typeface="Andalus" pitchFamily="18" charset="-78"/>
                <a:cs typeface="Andalus" pitchFamily="18" charset="-78"/>
              </a:rPr>
              <a:t>Fully Automated-IT Driven-Secure-Learning Resource Centre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First </a:t>
            </a:r>
            <a:r>
              <a:rPr lang="en-US" dirty="0">
                <a:latin typeface="Constantia" pitchFamily="18" charset="0"/>
                <a:cs typeface="Andalus" pitchFamily="18" charset="-78"/>
              </a:rPr>
              <a:t>Library of DULS to have been automated in year 2008  </a:t>
            </a:r>
            <a:r>
              <a:rPr lang="en-US" dirty="0" smtClean="0">
                <a:latin typeface="Constantia" pitchFamily="18" charset="0"/>
                <a:cs typeface="Andalus" pitchFamily="18" charset="-78"/>
              </a:rPr>
              <a:t>with </a:t>
            </a:r>
            <a:r>
              <a:rPr lang="en-US" dirty="0">
                <a:latin typeface="Constantia" pitchFamily="18" charset="0"/>
                <a:cs typeface="Andalus" pitchFamily="18" charset="-78"/>
              </a:rPr>
              <a:t>a website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Constantia" pitchFamily="18" charset="0"/>
                <a:cs typeface="Andalus" pitchFamily="18" charset="-78"/>
              </a:rPr>
              <a:t>First Library to  be bar-coded and adopting Single Card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Constantia" pitchFamily="18" charset="0"/>
                <a:cs typeface="Andalus" pitchFamily="18" charset="-78"/>
              </a:rPr>
              <a:t>First Library which adopted Electro-Magnetic Security System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Constantia" pitchFamily="18" charset="0"/>
                <a:cs typeface="Andalus" pitchFamily="18" charset="-78"/>
              </a:rPr>
              <a:t>First Library to have Laptop Based  Lab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Constantia" pitchFamily="18" charset="0"/>
                <a:cs typeface="Andalus" pitchFamily="18" charset="-78"/>
              </a:rPr>
              <a:t>First Library  to introduce  Scanning  &amp; Plagiarism  </a:t>
            </a:r>
            <a:r>
              <a:rPr lang="en-US" dirty="0" smtClean="0">
                <a:latin typeface="Constantia" pitchFamily="18" charset="0"/>
                <a:cs typeface="Andalus" pitchFamily="18" charset="-78"/>
              </a:rPr>
              <a:t>Checking </a:t>
            </a:r>
            <a:r>
              <a:rPr lang="en-US" dirty="0">
                <a:latin typeface="Constantia" pitchFamily="18" charset="0"/>
                <a:cs typeface="Andalus" pitchFamily="18" charset="-78"/>
              </a:rPr>
              <a:t>Services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Constantia" pitchFamily="18" charset="0"/>
                <a:cs typeface="Andalus" pitchFamily="18" charset="-78"/>
              </a:rPr>
              <a:t>Extensive CCT V Surveillance-Air-Conditioning Environment 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atin typeface="Constantia" pitchFamily="18" charset="0"/>
                <a:cs typeface="Andalus" pitchFamily="18" charset="-78"/>
              </a:rPr>
              <a:t>Modular Furniture  -with Laptop </a:t>
            </a:r>
            <a:r>
              <a:rPr lang="en-US" dirty="0" smtClean="0">
                <a:latin typeface="Constantia" pitchFamily="18" charset="0"/>
                <a:cs typeface="Andalus" pitchFamily="18" charset="-78"/>
              </a:rPr>
              <a:t>Facilities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Faculty Lounge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Facilities  for Differently –</a:t>
            </a:r>
            <a:r>
              <a:rPr lang="en-US" dirty="0" err="1" smtClean="0">
                <a:latin typeface="Constantia" pitchFamily="18" charset="0"/>
                <a:cs typeface="Andalus" pitchFamily="18" charset="-78"/>
              </a:rPr>
              <a:t>Abled</a:t>
            </a:r>
            <a:r>
              <a:rPr lang="en-US" dirty="0" smtClean="0">
                <a:latin typeface="Constantia" pitchFamily="18" charset="0"/>
                <a:cs typeface="Andalus" pitchFamily="18" charset="-78"/>
              </a:rPr>
              <a:t>/ Lift/Toilet/Braille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Clean/Filtered/RO Water</a:t>
            </a:r>
          </a:p>
          <a:p>
            <a:pPr>
              <a:lnSpc>
                <a:spcPct val="90000"/>
              </a:lnSpc>
              <a:defRPr/>
            </a:pPr>
            <a:endParaRPr lang="en-US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LIBRARY  USAGE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4000" dirty="0">
                <a:latin typeface="Constantia" pitchFamily="18" charset="0"/>
                <a:cs typeface="Andalus" pitchFamily="18" charset="-78"/>
              </a:rPr>
              <a:t>More 300 students visit Library every day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cs typeface="Andalus" pitchFamily="18" charset="-78"/>
              </a:rPr>
              <a:t>Most of the  reading halls remain full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  <a:cs typeface="Andalus" pitchFamily="18" charset="-78"/>
              </a:rPr>
              <a:t>Active demand  for extending library hours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latin typeface="Constantia" pitchFamily="18" charset="0"/>
                <a:cs typeface="Andalus" pitchFamily="18" charset="-78"/>
              </a:rPr>
              <a:t>300-400  books issued  during peak hours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 smtClean="0">
                <a:latin typeface="Constantia" pitchFamily="18" charset="0"/>
                <a:cs typeface="Andalus" pitchFamily="18" charset="-78"/>
              </a:rPr>
              <a:t>50 </a:t>
            </a:r>
            <a:r>
              <a:rPr lang="en-US" sz="4000" dirty="0" err="1" smtClean="0">
                <a:latin typeface="Constantia" pitchFamily="18" charset="0"/>
                <a:cs typeface="Andalus" pitchFamily="18" charset="-78"/>
              </a:rPr>
              <a:t>Seater</a:t>
            </a:r>
            <a:r>
              <a:rPr lang="en-US" sz="4000" dirty="0" smtClean="0">
                <a:latin typeface="Constantia" pitchFamily="18" charset="0"/>
                <a:cs typeface="Andalus" pitchFamily="18" charset="-78"/>
              </a:rPr>
              <a:t> E-Resources </a:t>
            </a:r>
            <a:r>
              <a:rPr lang="en-US" sz="4000" dirty="0">
                <a:latin typeface="Constantia" pitchFamily="18" charset="0"/>
                <a:cs typeface="Andalus" pitchFamily="18" charset="-78"/>
              </a:rPr>
              <a:t>Centre is heavily used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latin typeface="Constantia" pitchFamily="18" charset="0"/>
                <a:cs typeface="Andalus" pitchFamily="18" charset="-78"/>
              </a:rPr>
              <a:t>Plagiarism  Checking Services-Most sought after-Nearly </a:t>
            </a:r>
            <a:r>
              <a:rPr lang="en-US" sz="4000" dirty="0" smtClean="0">
                <a:latin typeface="Constantia" pitchFamily="18" charset="0"/>
                <a:cs typeface="Andalus" pitchFamily="18" charset="-78"/>
              </a:rPr>
              <a:t>15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 smtClean="0">
                <a:latin typeface="Constantia" pitchFamily="18" charset="0"/>
                <a:cs typeface="Andalus" pitchFamily="18" charset="-78"/>
              </a:rPr>
              <a:t>cases </a:t>
            </a:r>
            <a:r>
              <a:rPr lang="en-US" sz="4000" dirty="0">
                <a:latin typeface="Constantia" pitchFamily="18" charset="0"/>
                <a:cs typeface="Andalus" pitchFamily="18" charset="-78"/>
              </a:rPr>
              <a:t>attended each day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latin typeface="Constantia" pitchFamily="18" charset="0"/>
                <a:cs typeface="Andalus" pitchFamily="18" charset="-78"/>
              </a:rPr>
              <a:t>Scanning Services –quite popular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latin typeface="Constantia" pitchFamily="18" charset="0"/>
                <a:cs typeface="Andalus" pitchFamily="18" charset="-78"/>
              </a:rPr>
              <a:t>DELNET based Services- Lot of books borrowed from  other Libraries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 err="1">
                <a:latin typeface="Constantia" pitchFamily="18" charset="0"/>
                <a:cs typeface="Andalus" pitchFamily="18" charset="-78"/>
              </a:rPr>
              <a:t>Customised</a:t>
            </a:r>
            <a:r>
              <a:rPr lang="en-US" sz="4000" dirty="0">
                <a:latin typeface="Constantia" pitchFamily="18" charset="0"/>
                <a:cs typeface="Andalus" pitchFamily="18" charset="-78"/>
              </a:rPr>
              <a:t> Info Services –Research Support- Provided regularly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latin typeface="Constantia" pitchFamily="18" charset="0"/>
                <a:cs typeface="Andalus" pitchFamily="18" charset="-78"/>
              </a:rPr>
              <a:t>Digital  Library Services –In-house reference material  used  extensively  in </a:t>
            </a:r>
            <a:r>
              <a:rPr lang="en-US" sz="4000" dirty="0" smtClean="0">
                <a:latin typeface="Constantia" pitchFamily="18" charset="0"/>
                <a:cs typeface="Andalus" pitchFamily="18" charset="-78"/>
              </a:rPr>
              <a:t>Political </a:t>
            </a:r>
            <a:r>
              <a:rPr lang="en-US" sz="4000" dirty="0">
                <a:latin typeface="Constantia" pitchFamily="18" charset="0"/>
                <a:cs typeface="Andalus" pitchFamily="18" charset="-78"/>
              </a:rPr>
              <a:t>Science, Psychology, and Economics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latin typeface="Constantia" pitchFamily="18" charset="0"/>
                <a:cs typeface="Andalus" pitchFamily="18" charset="-78"/>
              </a:rPr>
              <a:t>Periodical  Section  used  satisfactorily</a:t>
            </a:r>
            <a:r>
              <a:rPr lang="en-US" sz="4000" dirty="0" smtClean="0">
                <a:latin typeface="Constantia" pitchFamily="18" charset="0"/>
                <a:cs typeface="Andalus" pitchFamily="18" charset="-78"/>
              </a:rPr>
              <a:t>.</a:t>
            </a:r>
          </a:p>
          <a:p>
            <a:pPr>
              <a:lnSpc>
                <a:spcPct val="90000"/>
              </a:lnSpc>
              <a:defRPr/>
            </a:pPr>
            <a:r>
              <a:rPr lang="en-US" sz="4000" dirty="0" smtClean="0">
                <a:latin typeface="Constantia" pitchFamily="18" charset="0"/>
                <a:cs typeface="Andalus" pitchFamily="18" charset="-78"/>
              </a:rPr>
              <a:t>Information Literacy Services held Regularly</a:t>
            </a:r>
            <a:endParaRPr lang="en-US" sz="4000" dirty="0">
              <a:latin typeface="Constantia" pitchFamily="18" charset="0"/>
              <a:cs typeface="Andalus" pitchFamily="18" charset="-78"/>
            </a:endParaRPr>
          </a:p>
          <a:p>
            <a:endParaRPr lang="en-US" dirty="0"/>
          </a:p>
        </p:txBody>
      </p:sp>
      <p:pic>
        <p:nvPicPr>
          <p:cNvPr id="4" name="Picture 5" descr="bs0055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52400"/>
            <a:ext cx="1905000" cy="148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u="sng" dirty="0" smtClean="0">
                <a:solidFill>
                  <a:srgbClr val="C00000"/>
                </a:solidFill>
                <a:latin typeface="Gabriola" pitchFamily="82" charset="0"/>
              </a:rPr>
              <a:t>LIBRARY SERVICES</a:t>
            </a:r>
            <a:endParaRPr lang="en-IN" sz="48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 smtClean="0">
                <a:latin typeface="Constantia" pitchFamily="18" charset="0"/>
              </a:rPr>
              <a:t>Acquisition of books, Journals , Magazines , Newspapers,  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Lending  of  Documents, 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Online Catalogue Search  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Reference Services-Help Desk at  Each Floor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Access  to E-Resources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Plagiarism  Checking Services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Scanning Services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DELNET based Services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Orientation &amp; Information Literacy </a:t>
            </a:r>
            <a:r>
              <a:rPr lang="en-US" dirty="0" err="1" smtClean="0">
                <a:latin typeface="Constantia" pitchFamily="18" charset="0"/>
              </a:rPr>
              <a:t>Programmes</a:t>
            </a:r>
            <a:r>
              <a:rPr lang="en-US" dirty="0" smtClean="0">
                <a:latin typeface="Constantia" pitchFamily="18" charset="0"/>
              </a:rPr>
              <a:t> 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err="1" smtClean="0">
                <a:latin typeface="Constantia" pitchFamily="18" charset="0"/>
              </a:rPr>
              <a:t>Customised</a:t>
            </a:r>
            <a:r>
              <a:rPr lang="en-US" dirty="0" smtClean="0">
                <a:latin typeface="Constantia" pitchFamily="18" charset="0"/>
              </a:rPr>
              <a:t> Info Services –Research Support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Digital  Library Services –In-house reference material  </a:t>
            </a:r>
            <a:endParaRPr lang="en-IN" dirty="0" smtClean="0">
              <a:latin typeface="Constantia" pitchFamily="18" charset="0"/>
            </a:endParaRPr>
          </a:p>
          <a:p>
            <a:pPr lvl="0"/>
            <a:r>
              <a:rPr lang="en-US" dirty="0" smtClean="0">
                <a:latin typeface="Constantia" pitchFamily="18" charset="0"/>
              </a:rPr>
              <a:t>Photocopy Services</a:t>
            </a:r>
            <a:endParaRPr lang="en-IN" dirty="0" smtClean="0">
              <a:latin typeface="Constantia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IN" sz="2400" b="1" dirty="0" smtClean="0">
                <a:solidFill>
                  <a:srgbClr val="C00000"/>
                </a:solidFill>
                <a:latin typeface="Gabriola" pitchFamily="82" charset="0"/>
              </a:rPr>
              <a:t>Some Vital Statistics -FY 2017-2018</a:t>
            </a:r>
            <a:r>
              <a:rPr lang="en-IN" dirty="0" smtClean="0">
                <a:latin typeface="Gabriola" pitchFamily="82" charset="0"/>
              </a:rPr>
              <a:t/>
            </a:r>
            <a:br>
              <a:rPr lang="en-IN" dirty="0" smtClean="0">
                <a:latin typeface="Gabriola" pitchFamily="82" charset="0"/>
              </a:rPr>
            </a:br>
            <a:endParaRPr lang="en-IN" dirty="0">
              <a:latin typeface="Gabriola" pitchFamily="82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838200" y="457200"/>
          <a:ext cx="7467600" cy="6233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83157"/>
                <a:gridCol w="3084443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Library Area		         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4141.52 Sq.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Library Budget	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Rs. </a:t>
                      </a:r>
                      <a:r>
                        <a:rPr lang="en-IN" sz="1100" dirty="0" smtClean="0">
                          <a:latin typeface="Calibri"/>
                          <a:ea typeface="Calibri"/>
                          <a:cs typeface="Times New Roman"/>
                        </a:rPr>
                        <a:t>1,27,50,000/-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 Library Membership          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 smtClean="0">
                          <a:latin typeface="Calibri"/>
                          <a:ea typeface="Calibri"/>
                          <a:cs typeface="Times New Roman"/>
                        </a:rPr>
                        <a:t>1600</a:t>
                      </a:r>
                      <a:endParaRPr lang="en-IN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No of Visitors		   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70,236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No  of Books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 smtClean="0">
                          <a:latin typeface="Calibri"/>
                          <a:ea typeface="Calibri"/>
                          <a:cs typeface="Times New Roman"/>
                        </a:rPr>
                        <a:t>150,</a:t>
                      </a:r>
                      <a:r>
                        <a:rPr lang="en-IN" sz="1100" baseline="0" dirty="0" smtClean="0">
                          <a:latin typeface="Calibri"/>
                          <a:ea typeface="Calibri"/>
                          <a:cs typeface="Times New Roman"/>
                        </a:rPr>
                        <a:t> 245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 No of Books  Received as Gift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161</a:t>
                      </a:r>
                    </a:p>
                  </a:txBody>
                  <a:tcPr marL="68580" marR="68580" marT="0" marB="0"/>
                </a:tc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Total No of Journals			    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158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Total No of </a:t>
                      </a:r>
                      <a:r>
                        <a:rPr lang="en-IN" sz="1100" dirty="0" smtClean="0">
                          <a:latin typeface="Calibri"/>
                          <a:ea typeface="Calibri"/>
                          <a:cs typeface="Times New Roman"/>
                        </a:rPr>
                        <a:t>Computers/Laptops</a:t>
                      </a: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	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 No of Books  Issued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15067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No. of Books Returned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14800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No of Books /Journals Consulted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1,65,000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No of  Papers/Theses  Checked  	</a:t>
                      </a:r>
                      <a:r>
                        <a:rPr lang="en-IN" sz="1100" dirty="0" smtClean="0">
                          <a:latin typeface="Calibri"/>
                          <a:ea typeface="Calibri"/>
                          <a:cs typeface="Times New Roman"/>
                        </a:rPr>
                        <a:t>for Plagiarism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 smtClean="0">
                          <a:latin typeface="Calibri"/>
                          <a:ea typeface="Calibri"/>
                          <a:cs typeface="Times New Roman"/>
                        </a:rPr>
                        <a:t>550</a:t>
                      </a:r>
                      <a:endParaRPr lang="en-IN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 No of Pages Scannedfor Detection of Plagiarism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5580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Total No of Pages photocopied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4,65,000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No of Documents provided  on ILL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>
                          <a:latin typeface="Calibri"/>
                          <a:ea typeface="Calibri"/>
                          <a:cs typeface="Times New Roman"/>
                        </a:rPr>
                        <a:t>180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Total No of Books Lost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latin typeface="Calibri"/>
                          <a:ea typeface="Calibri"/>
                          <a:cs typeface="Times New Roman"/>
                        </a:rPr>
                        <a:t>07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b="1" u="sng" dirty="0" smtClean="0">
                <a:solidFill>
                  <a:srgbClr val="C00000"/>
                </a:solidFill>
                <a:latin typeface="Gabriola" pitchFamily="82" charset="0"/>
              </a:rPr>
              <a:t>WRITE-OFF POLICY/GUIDELINES</a:t>
            </a:r>
            <a:r>
              <a:rPr lang="en-IN" dirty="0" smtClean="0">
                <a:latin typeface="Gabriola" pitchFamily="82" charset="0"/>
              </a:rPr>
              <a:t/>
            </a:r>
            <a:br>
              <a:rPr lang="en-IN" dirty="0" smtClean="0">
                <a:latin typeface="Gabriola" pitchFamily="82" charset="0"/>
              </a:rPr>
            </a:br>
            <a:endParaRPr lang="en-IN" dirty="0">
              <a:latin typeface="Gabriola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nstantia" pitchFamily="18" charset="0"/>
              </a:rPr>
              <a:t>In its effort to repurpose library collection, South Campus Library  regularly conducts weeding out  exercise of superseded, dilapidated and unserviceable/ unwanted material  through university  approved  procedure by </a:t>
            </a:r>
            <a:r>
              <a:rPr lang="en-US" smtClean="0">
                <a:latin typeface="Constantia" pitchFamily="18" charset="0"/>
              </a:rPr>
              <a:t>way of gift/donation/destroying/shredding/sale</a:t>
            </a:r>
            <a:r>
              <a:rPr lang="en-US" dirty="0" smtClean="0">
                <a:latin typeface="Constantia" pitchFamily="18" charset="0"/>
              </a:rPr>
              <a:t>/ auction etc, as may be deemed fit.</a:t>
            </a:r>
            <a:endParaRPr lang="en-IN" dirty="0" smtClean="0">
              <a:latin typeface="Constantia" pitchFamily="18" charset="0"/>
            </a:endParaRPr>
          </a:p>
          <a:p>
            <a:endParaRPr lang="en-IN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u="sng" dirty="0" smtClean="0">
                <a:solidFill>
                  <a:srgbClr val="C00000"/>
                </a:solidFill>
                <a:latin typeface="Gabriola" pitchFamily="82" charset="0"/>
              </a:rPr>
              <a:t>User’s Participation /Feedback/Grievances</a:t>
            </a:r>
            <a:endParaRPr lang="en-IN" sz="48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algn="just"/>
            <a:r>
              <a:rPr lang="en-IN" dirty="0" smtClean="0">
                <a:latin typeface="Constantia" pitchFamily="18" charset="0"/>
              </a:rPr>
              <a:t>In its  endeavour  to   constantly improve  services , Library collects student’s feedback every year through a questionnaire. Suggestion box is also installed in the library premises. Students are encouraged to give their valuable feedback for enhancing quality of service in the library.</a:t>
            </a:r>
          </a:p>
          <a:p>
            <a:pPr lvl="0" algn="just"/>
            <a:r>
              <a:rPr lang="en-IN" dirty="0" smtClean="0">
                <a:latin typeface="Constantia" pitchFamily="18" charset="0"/>
              </a:rPr>
              <a:t>Periodically suggestions of the students are discussed in the Library Committee meetings and requisite action  is taken, if required.</a:t>
            </a:r>
          </a:p>
          <a:p>
            <a:pPr lvl="0" algn="just"/>
            <a:r>
              <a:rPr lang="en-IN" dirty="0" smtClean="0">
                <a:latin typeface="Constantia" pitchFamily="18" charset="0"/>
              </a:rPr>
              <a:t>Grievances, if any, can be submitted online  to  librarian@south.du.ac.in</a:t>
            </a:r>
          </a:p>
          <a:p>
            <a:endParaRPr lang="en-IN" dirty="0" smtClean="0">
              <a:latin typeface="Constantia" pitchFamily="18" charset="0"/>
            </a:endParaRPr>
          </a:p>
          <a:p>
            <a:endParaRPr lang="en-IN" dirty="0" smtClean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LIBRARY PROFILE (</a:t>
            </a:r>
            <a:r>
              <a:rPr lang="en-US" sz="4800" b="1" u="sng" dirty="0" err="1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contd</a:t>
            </a:r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)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>
                <a:latin typeface="Constantia" pitchFamily="18" charset="0"/>
                <a:cs typeface="Andalus" pitchFamily="18" charset="-78"/>
              </a:rPr>
              <a:t>Only  Library in DULS which serves all  3 branches of  teaching, learning &amp; Research i.e. Sciences, Social Science and Humanities</a:t>
            </a:r>
            <a:r>
              <a:rPr lang="en-US" sz="2800" dirty="0" smtClean="0">
                <a:latin typeface="Constantia" pitchFamily="18" charset="0"/>
              </a:rPr>
              <a:t>.</a:t>
            </a:r>
          </a:p>
          <a:p>
            <a:pPr algn="just">
              <a:buNone/>
            </a:pPr>
            <a:endParaRPr lang="en-US" sz="2800" dirty="0" smtClean="0">
              <a:latin typeface="Constantia" pitchFamily="18" charset="0"/>
            </a:endParaRPr>
          </a:p>
          <a:p>
            <a:pPr algn="just"/>
            <a:r>
              <a:rPr lang="en-US" sz="2800" dirty="0" smtClean="0">
                <a:latin typeface="Constantia" pitchFamily="18" charset="0"/>
                <a:cs typeface="Andalus" pitchFamily="18" charset="-78"/>
              </a:rPr>
              <a:t>Caters to  19 Departments and 27 Colleges located in South Delhi.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u="sng" dirty="0" smtClean="0">
                <a:solidFill>
                  <a:srgbClr val="C00000"/>
                </a:solidFill>
                <a:latin typeface="Gabriola" pitchFamily="82" charset="0"/>
              </a:rPr>
              <a:t>WAY FORWARD</a:t>
            </a:r>
            <a:endParaRPr lang="en-IN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latin typeface="Constantia" pitchFamily="18" charset="0"/>
              </a:rPr>
              <a:t>Strengthening  of Research  Material</a:t>
            </a:r>
          </a:p>
          <a:p>
            <a:r>
              <a:rPr lang="en-IN" dirty="0" smtClean="0">
                <a:latin typeface="Constantia" pitchFamily="18" charset="0"/>
              </a:rPr>
              <a:t>More Research / Publication Support</a:t>
            </a:r>
          </a:p>
          <a:p>
            <a:r>
              <a:rPr lang="en-IN" dirty="0" smtClean="0">
                <a:latin typeface="Constantia" pitchFamily="18" charset="0"/>
              </a:rPr>
              <a:t>Digitisation  of Rare Books</a:t>
            </a:r>
          </a:p>
          <a:p>
            <a:r>
              <a:rPr lang="en-IN" dirty="0" smtClean="0">
                <a:latin typeface="Constantia" pitchFamily="18" charset="0"/>
              </a:rPr>
              <a:t>International Collaboration</a:t>
            </a:r>
            <a:endParaRPr lang="en-IN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ell\Desktop\IMG_20180419_170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32800" y="-3886200"/>
            <a:ext cx="26009600" cy="1463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Human Resources: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Deputy Librarian		- 01</a:t>
            </a:r>
          </a:p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Assistant Librarian		- 01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>
                <a:latin typeface="Constantia" pitchFamily="18" charset="0"/>
                <a:cs typeface="Andalus" pitchFamily="18" charset="-78"/>
              </a:rPr>
              <a:t>Prof. </a:t>
            </a: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Assistant 			– 02 (3 vacant)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>
                <a:latin typeface="Constantia" pitchFamily="18" charset="0"/>
                <a:cs typeface="Andalus" pitchFamily="18" charset="-78"/>
              </a:rPr>
              <a:t>Semi-Professional </a:t>
            </a: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		– 03 </a:t>
            </a:r>
            <a:r>
              <a:rPr lang="en-US" sz="3000" dirty="0">
                <a:latin typeface="Constantia" pitchFamily="18" charset="0"/>
                <a:cs typeface="Andalus" pitchFamily="18" charset="-78"/>
              </a:rPr>
              <a:t>(2 vacant)</a:t>
            </a:r>
            <a:endParaRPr lang="en-US" sz="3000" dirty="0" smtClean="0">
              <a:latin typeface="Constantia" pitchFamily="18" charset="0"/>
              <a:cs typeface="Andalus" pitchFamily="18" charset="-78"/>
            </a:endParaRPr>
          </a:p>
          <a:p>
            <a:pPr algn="just">
              <a:buNone/>
              <a:defRPr/>
            </a:pPr>
            <a:r>
              <a:rPr lang="en-US" sz="3000" dirty="0">
                <a:latin typeface="Constantia" pitchFamily="18" charset="0"/>
                <a:cs typeface="Andalus" pitchFamily="18" charset="-78"/>
              </a:rPr>
              <a:t>	</a:t>
            </a: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Assistant 	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Stenographer 			– 01 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MTS 				– 12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>
                <a:latin typeface="Constantia" pitchFamily="18" charset="0"/>
                <a:cs typeface="Andalus" pitchFamily="18" charset="-78"/>
              </a:rPr>
              <a:t>Cleaner, </a:t>
            </a:r>
            <a:r>
              <a:rPr lang="en-US" sz="3000" dirty="0" err="1">
                <a:latin typeface="Constantia" pitchFamily="18" charset="0"/>
                <a:cs typeface="Andalus" pitchFamily="18" charset="-78"/>
              </a:rPr>
              <a:t>Farash</a:t>
            </a:r>
            <a:r>
              <a:rPr lang="en-US" sz="3000" dirty="0">
                <a:latin typeface="Constantia" pitchFamily="18" charset="0"/>
                <a:cs typeface="Andalus" pitchFamily="18" charset="-78"/>
              </a:rPr>
              <a:t>, </a:t>
            </a: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		</a:t>
            </a:r>
          </a:p>
          <a:p>
            <a:pPr algn="just">
              <a:buNone/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	Machine Operator 		- 03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TOTAL 				- 23 ( </a:t>
            </a:r>
            <a:r>
              <a:rPr lang="en-US" sz="3000" dirty="0">
                <a:latin typeface="Constantia" pitchFamily="18" charset="0"/>
                <a:cs typeface="Andalus" pitchFamily="18" charset="-78"/>
              </a:rPr>
              <a:t>7 Vacant)</a:t>
            </a:r>
          </a:p>
          <a:p>
            <a:pPr>
              <a:defRPr/>
            </a:pPr>
            <a:endParaRPr lang="en-US" dirty="0">
              <a:latin typeface="Constantia" pitchFamily="18" charset="0"/>
              <a:cs typeface="Andalus" pitchFamily="18" charset="-78"/>
            </a:endParaRPr>
          </a:p>
          <a:p>
            <a:endParaRPr lang="en-US" dirty="0"/>
          </a:p>
        </p:txBody>
      </p:sp>
      <p:pic>
        <p:nvPicPr>
          <p:cNvPr id="4" name="Picture 3" descr="22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LIBRARY PHOTOS\New folder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u="sng" dirty="0" smtClean="0">
                <a:solidFill>
                  <a:srgbClr val="C00000"/>
                </a:solidFill>
                <a:latin typeface="Gabriola" pitchFamily="82" charset="0"/>
              </a:rPr>
              <a:t>VISION</a:t>
            </a:r>
            <a:endParaRPr lang="en-IN" sz="48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IN" dirty="0" smtClean="0">
                <a:latin typeface="Constantia" pitchFamily="18" charset="0"/>
              </a:rPr>
              <a:t>Promote  Teaching ,  learning , discovery and  Research by acquiring,   developing  and delivering  knowledge resources.</a:t>
            </a:r>
          </a:p>
          <a:p>
            <a:pPr lvl="0"/>
            <a:r>
              <a:rPr lang="en-IN" dirty="0" smtClean="0">
                <a:latin typeface="Constantia" pitchFamily="18" charset="0"/>
              </a:rPr>
              <a:t>Provide access to and preserve materials to meet the needs of present and future generations of students and scholars and a continuously strives to enhance discovery, access, and use of the collections. </a:t>
            </a:r>
          </a:p>
          <a:p>
            <a:pPr lvl="0"/>
            <a:r>
              <a:rPr lang="en-IN" dirty="0" smtClean="0">
                <a:latin typeface="Constantia" pitchFamily="18" charset="0"/>
              </a:rPr>
              <a:t>Explore and implement innovative technologies and services to deliver information and scholarly resources conveniently to users anytime/anyplace. </a:t>
            </a:r>
          </a:p>
          <a:p>
            <a:pPr lvl="0"/>
            <a:r>
              <a:rPr lang="en-IN" dirty="0" smtClean="0">
                <a:latin typeface="Constantia" pitchFamily="18" charset="0"/>
              </a:rPr>
              <a:t>Provide well-equipped and vibrant physical spaces where students can pursue independent learning and discovery outside the classroom.</a:t>
            </a:r>
            <a:endParaRPr lang="en-IN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Human Resources: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Deputy Librarian		- 01</a:t>
            </a:r>
          </a:p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Assistant Librarian		- 01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>
                <a:latin typeface="Constantia" pitchFamily="18" charset="0"/>
                <a:cs typeface="Andalus" pitchFamily="18" charset="-78"/>
              </a:rPr>
              <a:t>Prof. </a:t>
            </a: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Assistant 			– 02 (3 vacant)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>
                <a:latin typeface="Constantia" pitchFamily="18" charset="0"/>
                <a:cs typeface="Andalus" pitchFamily="18" charset="-78"/>
              </a:rPr>
              <a:t>Semi-Professional </a:t>
            </a: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		– 03 </a:t>
            </a:r>
            <a:r>
              <a:rPr lang="en-US" sz="3000" dirty="0">
                <a:latin typeface="Constantia" pitchFamily="18" charset="0"/>
                <a:cs typeface="Andalus" pitchFamily="18" charset="-78"/>
              </a:rPr>
              <a:t>(2 vacant)</a:t>
            </a:r>
            <a:endParaRPr lang="en-US" sz="3000" dirty="0" smtClean="0">
              <a:latin typeface="Constantia" pitchFamily="18" charset="0"/>
              <a:cs typeface="Andalus" pitchFamily="18" charset="-78"/>
            </a:endParaRPr>
          </a:p>
          <a:p>
            <a:pPr algn="just">
              <a:buNone/>
              <a:defRPr/>
            </a:pPr>
            <a:r>
              <a:rPr lang="en-US" sz="3000" dirty="0">
                <a:latin typeface="Constantia" pitchFamily="18" charset="0"/>
                <a:cs typeface="Andalus" pitchFamily="18" charset="-78"/>
              </a:rPr>
              <a:t>	</a:t>
            </a: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Assistant 	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Stenographer 			– 01 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MTS 				– 12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>
                <a:latin typeface="Constantia" pitchFamily="18" charset="0"/>
                <a:cs typeface="Andalus" pitchFamily="18" charset="-78"/>
              </a:rPr>
              <a:t>Cleaner, </a:t>
            </a:r>
            <a:r>
              <a:rPr lang="en-US" sz="3000" dirty="0" err="1">
                <a:latin typeface="Constantia" pitchFamily="18" charset="0"/>
                <a:cs typeface="Andalus" pitchFamily="18" charset="-78"/>
              </a:rPr>
              <a:t>Farash</a:t>
            </a:r>
            <a:r>
              <a:rPr lang="en-US" sz="3000" dirty="0">
                <a:latin typeface="Constantia" pitchFamily="18" charset="0"/>
                <a:cs typeface="Andalus" pitchFamily="18" charset="-78"/>
              </a:rPr>
              <a:t>, </a:t>
            </a: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		</a:t>
            </a:r>
          </a:p>
          <a:p>
            <a:pPr algn="just">
              <a:buNone/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	Machine Operator 		- 03</a:t>
            </a:r>
            <a:endParaRPr lang="en-US" sz="3000" dirty="0">
              <a:latin typeface="Constantia" pitchFamily="18" charset="0"/>
              <a:cs typeface="Andalus" pitchFamily="18" charset="-78"/>
            </a:endParaRPr>
          </a:p>
          <a:p>
            <a:pPr algn="just">
              <a:defRPr/>
            </a:pPr>
            <a:r>
              <a:rPr lang="en-US" sz="3000" dirty="0" smtClean="0">
                <a:latin typeface="Constantia" pitchFamily="18" charset="0"/>
                <a:cs typeface="Andalus" pitchFamily="18" charset="-78"/>
              </a:rPr>
              <a:t>TOTAL 				- 23 ( </a:t>
            </a:r>
            <a:r>
              <a:rPr lang="en-US" sz="3000" dirty="0">
                <a:latin typeface="Constantia" pitchFamily="18" charset="0"/>
                <a:cs typeface="Andalus" pitchFamily="18" charset="-78"/>
              </a:rPr>
              <a:t>7 Vacant)</a:t>
            </a:r>
          </a:p>
          <a:p>
            <a:pPr>
              <a:defRPr/>
            </a:pPr>
            <a:endParaRPr lang="en-US" dirty="0">
              <a:latin typeface="Constantia" pitchFamily="18" charset="0"/>
              <a:cs typeface="Andalus" pitchFamily="18" charset="-78"/>
            </a:endParaRPr>
          </a:p>
          <a:p>
            <a:endParaRPr lang="en-US" dirty="0"/>
          </a:p>
        </p:txBody>
      </p:sp>
      <p:pic>
        <p:nvPicPr>
          <p:cNvPr id="4" name="Picture 3" descr="22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LIBRARY PHOTOS\New folder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ell\Desktop\IMG_20180419_17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32800" y="-3886200"/>
            <a:ext cx="26009600" cy="146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LIBRARY PHOTOS\New folder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brary\Desktop\library photo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u="sng" dirty="0" smtClean="0">
                <a:solidFill>
                  <a:srgbClr val="C00000"/>
                </a:solidFill>
                <a:latin typeface="Gabriola" pitchFamily="82" charset="0"/>
              </a:rPr>
              <a:t>BEST PRACTICES</a:t>
            </a:r>
            <a:endParaRPr lang="en-IN" sz="48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>
                <a:latin typeface="Constantia" pitchFamily="18" charset="0"/>
              </a:rPr>
              <a:t>Recognize users as our primary focus.</a:t>
            </a:r>
          </a:p>
          <a:p>
            <a:r>
              <a:rPr lang="en-IN" dirty="0" smtClean="0">
                <a:latin typeface="Constantia" pitchFamily="18" charset="0"/>
              </a:rPr>
              <a:t>Innovative and Proactive.</a:t>
            </a:r>
          </a:p>
          <a:p>
            <a:r>
              <a:rPr lang="en-IN" dirty="0" smtClean="0">
                <a:latin typeface="Constantia" pitchFamily="18" charset="0"/>
              </a:rPr>
              <a:t>Leveraging ICTs in Delivery of Services</a:t>
            </a:r>
          </a:p>
          <a:p>
            <a:r>
              <a:rPr lang="en-IN" dirty="0" smtClean="0">
                <a:latin typeface="Constantia" pitchFamily="18" charset="0"/>
              </a:rPr>
              <a:t>Regular Feedback/Participation of Stakeholders</a:t>
            </a:r>
          </a:p>
          <a:p>
            <a:r>
              <a:rPr lang="en-IN" dirty="0" smtClean="0">
                <a:latin typeface="Constantia" pitchFamily="18" charset="0"/>
              </a:rPr>
              <a:t>Extensive Promotion  of  Library Usage through ILPs</a:t>
            </a:r>
          </a:p>
          <a:p>
            <a:r>
              <a:rPr lang="en-IN" dirty="0" smtClean="0">
                <a:latin typeface="Constantia" pitchFamily="18" charset="0"/>
              </a:rPr>
              <a:t>Keeping  current through LIS literature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19800"/>
            <a:ext cx="8229600" cy="685800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C00000"/>
                </a:solidFill>
                <a:latin typeface="Bradley Hand ITC" pitchFamily="66" charset="0"/>
                <a:cs typeface="Andalus" pitchFamily="18" charset="-78"/>
              </a:rPr>
              <a:t>That’s it…Thank you for Patient Listening…</a:t>
            </a:r>
            <a:endParaRPr lang="en-US" sz="3200" b="1" dirty="0">
              <a:solidFill>
                <a:srgbClr val="C00000"/>
              </a:solidFill>
              <a:latin typeface="Bradley Hand ITC" pitchFamily="66" charset="0"/>
            </a:endParaRPr>
          </a:p>
        </p:txBody>
      </p:sp>
      <p:pic>
        <p:nvPicPr>
          <p:cNvPr id="3" name="Picture 6" descr="C:\Users\library\Desktop\library photos\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u="sng" dirty="0" smtClean="0">
                <a:solidFill>
                  <a:srgbClr val="C00000"/>
                </a:solidFill>
                <a:latin typeface="Gabriola" pitchFamily="82" charset="0"/>
              </a:rPr>
              <a:t>DISTINCT SERVICES/ AREAS</a:t>
            </a:r>
            <a:endParaRPr lang="en-IN" sz="48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latin typeface="Constantia" pitchFamily="18" charset="0"/>
              </a:rPr>
              <a:t>Electro Magnetic Security System</a:t>
            </a:r>
          </a:p>
          <a:p>
            <a:r>
              <a:rPr lang="en-IN" dirty="0" smtClean="0">
                <a:latin typeface="Constantia" pitchFamily="18" charset="0"/>
              </a:rPr>
              <a:t>Security &amp; Surveillance</a:t>
            </a:r>
          </a:p>
          <a:p>
            <a:r>
              <a:rPr lang="en-IN" dirty="0" smtClean="0">
                <a:latin typeface="Constantia" pitchFamily="18" charset="0"/>
              </a:rPr>
              <a:t>Facilities  for Differently–</a:t>
            </a:r>
            <a:r>
              <a:rPr lang="en-IN" dirty="0" err="1" smtClean="0">
                <a:latin typeface="Constantia" pitchFamily="18" charset="0"/>
              </a:rPr>
              <a:t>Abled</a:t>
            </a:r>
            <a:endParaRPr lang="en-IN" dirty="0" smtClean="0">
              <a:latin typeface="Constantia" pitchFamily="18" charset="0"/>
            </a:endParaRPr>
          </a:p>
          <a:p>
            <a:endParaRPr lang="en-IN" dirty="0" smtClean="0">
              <a:latin typeface="Constantia" pitchFamily="18" charset="0"/>
            </a:endParaRPr>
          </a:p>
          <a:p>
            <a:endParaRPr lang="en-IN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u="sng" dirty="0" smtClean="0">
                <a:solidFill>
                  <a:srgbClr val="C00000"/>
                </a:solidFill>
                <a:latin typeface="Gabriola" pitchFamily="82" charset="0"/>
              </a:rPr>
              <a:t>SWOC</a:t>
            </a:r>
            <a:endParaRPr lang="en-IN" sz="4800" b="1" u="sng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>
                <a:solidFill>
                  <a:srgbClr val="C00000"/>
                </a:solidFill>
                <a:latin typeface="Gabriola" pitchFamily="82" charset="0"/>
              </a:rPr>
              <a:t>Strengths      :	</a:t>
            </a:r>
            <a:r>
              <a:rPr lang="en-IN" dirty="0" smtClean="0">
                <a:latin typeface="Gabriola" pitchFamily="82" charset="0"/>
              </a:rPr>
              <a:t>Fully  Automated , Secure, Signage , Robust 			Infrastructure, Updated Collections, Light 			Reading Section, Rare Book Section</a:t>
            </a:r>
          </a:p>
          <a:p>
            <a:pPr>
              <a:buNone/>
            </a:pPr>
            <a:r>
              <a:rPr lang="en-IN" dirty="0" smtClean="0">
                <a:solidFill>
                  <a:srgbClr val="C00000"/>
                </a:solidFill>
                <a:latin typeface="Gabriola" pitchFamily="82" charset="0"/>
              </a:rPr>
              <a:t>Weakness      :  </a:t>
            </a:r>
            <a:r>
              <a:rPr lang="en-IN" dirty="0" smtClean="0">
                <a:latin typeface="Gabriola" pitchFamily="82" charset="0"/>
              </a:rPr>
              <a:t>Lack of  Permanent Staff, Space Constraint.</a:t>
            </a:r>
          </a:p>
          <a:p>
            <a:pPr>
              <a:buNone/>
            </a:pPr>
            <a:r>
              <a:rPr lang="en-IN" dirty="0" smtClean="0">
                <a:solidFill>
                  <a:srgbClr val="C00000"/>
                </a:solidFill>
                <a:latin typeface="Gabriola" pitchFamily="82" charset="0"/>
              </a:rPr>
              <a:t>Opportunities: </a:t>
            </a:r>
            <a:r>
              <a:rPr lang="en-IN" dirty="0" smtClean="0">
                <a:latin typeface="Gabriola" pitchFamily="82" charset="0"/>
              </a:rPr>
              <a:t>Digitisation , Research  Promotion</a:t>
            </a:r>
          </a:p>
          <a:p>
            <a:pPr>
              <a:buNone/>
            </a:pPr>
            <a:r>
              <a:rPr lang="en-IN" dirty="0" smtClean="0">
                <a:solidFill>
                  <a:srgbClr val="C00000"/>
                </a:solidFill>
                <a:latin typeface="Gabriola" pitchFamily="82" charset="0"/>
              </a:rPr>
              <a:t>Challenges     : </a:t>
            </a:r>
            <a:r>
              <a:rPr lang="en-IN" dirty="0" smtClean="0">
                <a:latin typeface="Gabriola" pitchFamily="82" charset="0"/>
              </a:rPr>
              <a:t>To increase footfall, Optimum utilisation of       		Resources, Transformation into a “ Happening 		Place” through Extension &amp; Outreach  Services</a:t>
            </a:r>
          </a:p>
          <a:p>
            <a:pPr>
              <a:buNone/>
            </a:pPr>
            <a:endParaRPr lang="en-IN" dirty="0" smtClean="0">
              <a:latin typeface="Gabriola" pitchFamily="82" charset="0"/>
            </a:endParaRPr>
          </a:p>
          <a:p>
            <a:pPr>
              <a:buNone/>
            </a:pPr>
            <a:endParaRPr lang="en-IN" dirty="0" smtClean="0">
              <a:latin typeface="Gabriola" pitchFamily="82" charset="0"/>
            </a:endParaRPr>
          </a:p>
          <a:p>
            <a:pPr>
              <a:buNone/>
            </a:pPr>
            <a:endParaRPr lang="en-IN" dirty="0" smtClean="0">
              <a:latin typeface="Gabriola" pitchFamily="82" charset="0"/>
            </a:endParaRPr>
          </a:p>
          <a:p>
            <a:pPr>
              <a:buNone/>
            </a:pPr>
            <a:endParaRPr lang="en-IN" dirty="0" smtClean="0">
              <a:latin typeface="Gabriola" pitchFamily="82" charset="0"/>
            </a:endParaRPr>
          </a:p>
          <a:p>
            <a:pPr>
              <a:buNone/>
            </a:pPr>
            <a:endParaRPr lang="en-IN" dirty="0" smtClean="0">
              <a:latin typeface="Gabriola" pitchFamily="82" charset="0"/>
            </a:endParaRPr>
          </a:p>
          <a:p>
            <a:pPr>
              <a:buNone/>
            </a:pPr>
            <a:endParaRPr lang="en-IN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LIBRARY  TIMINGS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The Library remains open from 9:00 A.M. to 11:00 P.M.  from Monday to Saturday &amp; on  Sunday 9:00 A.M. to 5:30 P.M.  </a:t>
            </a:r>
          </a:p>
          <a:p>
            <a:pPr>
              <a:spcBef>
                <a:spcPct val="0"/>
              </a:spcBef>
            </a:pPr>
            <a:endParaRPr lang="en-US" dirty="0" smtClean="0">
              <a:latin typeface="Constantia" pitchFamily="18" charset="0"/>
              <a:cs typeface="Andalus" pitchFamily="18" charset="-78"/>
            </a:endParaRPr>
          </a:p>
          <a:p>
            <a:pPr algn="just">
              <a:spcBef>
                <a:spcPct val="0"/>
              </a:spcBef>
            </a:pPr>
            <a:r>
              <a:rPr lang="en-US" dirty="0" smtClean="0">
                <a:latin typeface="Constantia" pitchFamily="18" charset="0"/>
                <a:cs typeface="Andalus" pitchFamily="18" charset="-78"/>
              </a:rPr>
              <a:t>Post 7:30 PM, only  Reading Facilities are available.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rgbClr val="C00000"/>
                </a:solidFill>
                <a:latin typeface="Gabriola" pitchFamily="82" charset="0"/>
                <a:cs typeface="Andalus" pitchFamily="18" charset="-78"/>
              </a:rPr>
              <a:t>LIBRARY  LAYOUT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Constantia" pitchFamily="18" charset="0"/>
                <a:cs typeface="Andalus" pitchFamily="18" charset="-78"/>
              </a:rPr>
              <a:t>Library  provides reading facilities to  more than 300 students  in Air-Conditioned Environment </a:t>
            </a:r>
            <a:r>
              <a:rPr lang="en-IN" dirty="0" smtClean="0">
                <a:latin typeface="Constantia" pitchFamily="18" charset="0"/>
              </a:rPr>
              <a:t>with 5 reading halls interspersed with collection on all the floors.</a:t>
            </a:r>
            <a:endParaRPr lang="en-US" dirty="0" smtClean="0">
              <a:latin typeface="Constantia" pitchFamily="18" charset="0"/>
              <a:cs typeface="Andalus" pitchFamily="18" charset="-78"/>
            </a:endParaRPr>
          </a:p>
          <a:p>
            <a:pPr algn="just">
              <a:buNone/>
            </a:pPr>
            <a:endParaRPr lang="en-US" b="1" dirty="0" smtClean="0">
              <a:latin typeface="Constantia" pitchFamily="18" charset="0"/>
              <a:cs typeface="Andalus" pitchFamily="18" charset="-78"/>
            </a:endParaRPr>
          </a:p>
          <a:p>
            <a:pPr algn="just">
              <a:buNone/>
            </a:pPr>
            <a:endParaRPr lang="en-US" b="1" dirty="0">
              <a:solidFill>
                <a:srgbClr val="FF6600"/>
              </a:solidFill>
              <a:latin typeface="Constantia" pitchFamily="18" charset="0"/>
              <a:cs typeface="Andalus" pitchFamily="18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</TotalTime>
  <Words>1239</Words>
  <Application>Microsoft Office PowerPoint</Application>
  <PresentationFormat>On-screen Show (4:3)</PresentationFormat>
  <Paragraphs>391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SOUTH CAMPUS LIBRARY:  Information  Brochure</vt:lpstr>
      <vt:lpstr>LIBRARY PROFILE</vt:lpstr>
      <vt:lpstr>LIBRARY PROFILE (contd)</vt:lpstr>
      <vt:lpstr>VISION</vt:lpstr>
      <vt:lpstr>BEST PRACTICES</vt:lpstr>
      <vt:lpstr>DISTINCT SERVICES/ AREAS</vt:lpstr>
      <vt:lpstr>SWOC</vt:lpstr>
      <vt:lpstr>LIBRARY  TIMINGS</vt:lpstr>
      <vt:lpstr>LIBRARY  LAYOUT</vt:lpstr>
      <vt:lpstr>GROUND FLOOR</vt:lpstr>
      <vt:lpstr>FIRST FLOOR  (Technical Processing Section)</vt:lpstr>
      <vt:lpstr>SECOND FLOOR</vt:lpstr>
      <vt:lpstr>THIRD FLOOR</vt:lpstr>
      <vt:lpstr>LIBRARY  GOVERNANCE</vt:lpstr>
      <vt:lpstr>LIBRARY  RESOURCES</vt:lpstr>
      <vt:lpstr>Financial Resources: FY -2018-19</vt:lpstr>
      <vt:lpstr> Finanacial   Resources  2013-2014 -  2018-2019  </vt:lpstr>
      <vt:lpstr>Financial  Resources  2013-2014 - 2018-2019</vt:lpstr>
      <vt:lpstr>HUMAN RESOURCES</vt:lpstr>
      <vt:lpstr>PRINT RESOURCES </vt:lpstr>
      <vt:lpstr>Collection Growth:    2012-2013 to 2017-2018</vt:lpstr>
      <vt:lpstr>ONLINE  RESOURCES</vt:lpstr>
      <vt:lpstr>Members’ Privileges</vt:lpstr>
      <vt:lpstr>LIBRARY  FACILITIES</vt:lpstr>
      <vt:lpstr>LIBRARY  USAGE</vt:lpstr>
      <vt:lpstr>LIBRARY SERVICES</vt:lpstr>
      <vt:lpstr>Some Vital Statistics -FY 2017-2018 </vt:lpstr>
      <vt:lpstr>WRITE-OFF POLICY/GUIDELINES </vt:lpstr>
      <vt:lpstr>User’s Participation /Feedback/Grievances</vt:lpstr>
      <vt:lpstr>WAY FORWARD</vt:lpstr>
      <vt:lpstr>Slide 31</vt:lpstr>
      <vt:lpstr>Slide 32</vt:lpstr>
      <vt:lpstr>Slide 33</vt:lpstr>
      <vt:lpstr>Slide 34</vt:lpstr>
      <vt:lpstr>Human Resources:</vt:lpstr>
      <vt:lpstr>Slide 36</vt:lpstr>
      <vt:lpstr>Slide 37</vt:lpstr>
      <vt:lpstr>Slide 38</vt:lpstr>
      <vt:lpstr>Slide 39</vt:lpstr>
      <vt:lpstr>Slide 40</vt:lpstr>
      <vt:lpstr>Human Resources: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That’s it…Thank you for Patient Listening…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CAMPUS LIBRARY:  Resources,  Services  &amp; Facilities</dc:title>
  <dc:creator>library</dc:creator>
  <cp:lastModifiedBy>O P GUPTA</cp:lastModifiedBy>
  <cp:revision>123</cp:revision>
  <dcterms:created xsi:type="dcterms:W3CDTF">2018-04-18T12:49:41Z</dcterms:created>
  <dcterms:modified xsi:type="dcterms:W3CDTF">2018-10-27T08:33:25Z</dcterms:modified>
</cp:coreProperties>
</file>